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2" r:id="rId1"/>
  </p:sldMasterIdLst>
  <p:notesMasterIdLst>
    <p:notesMasterId r:id="rId30"/>
  </p:notesMasterIdLst>
  <p:sldIdLst>
    <p:sldId id="256" r:id="rId2"/>
    <p:sldId id="270" r:id="rId3"/>
    <p:sldId id="271" r:id="rId4"/>
    <p:sldId id="269" r:id="rId5"/>
    <p:sldId id="263" r:id="rId6"/>
    <p:sldId id="258" r:id="rId7"/>
    <p:sldId id="257" r:id="rId8"/>
    <p:sldId id="259" r:id="rId9"/>
    <p:sldId id="272" r:id="rId10"/>
    <p:sldId id="260" r:id="rId11"/>
    <p:sldId id="261" r:id="rId12"/>
    <p:sldId id="273" r:id="rId13"/>
    <p:sldId id="264" r:id="rId14"/>
    <p:sldId id="274" r:id="rId15"/>
    <p:sldId id="265" r:id="rId16"/>
    <p:sldId id="262" r:id="rId17"/>
    <p:sldId id="266" r:id="rId18"/>
    <p:sldId id="275" r:id="rId19"/>
    <p:sldId id="267" r:id="rId20"/>
    <p:sldId id="276" r:id="rId21"/>
    <p:sldId id="277" r:id="rId22"/>
    <p:sldId id="278" r:id="rId23"/>
    <p:sldId id="280" r:id="rId24"/>
    <p:sldId id="281" r:id="rId25"/>
    <p:sldId id="285" r:id="rId26"/>
    <p:sldId id="283" r:id="rId27"/>
    <p:sldId id="284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38" autoAdjust="0"/>
  </p:normalViewPr>
  <p:slideViewPr>
    <p:cSldViewPr snapToGrid="0" snapToObjects="1">
      <p:cViewPr varScale="1">
        <p:scale>
          <a:sx n="74" d="100"/>
          <a:sy n="74" d="100"/>
        </p:scale>
        <p:origin x="-5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57AEC-B85F-4D44-ACAA-CAF3BA53FAED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FBF6D-EBBD-0142-95F4-22E446656B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FBF6D-EBBD-0142-95F4-22E446656BF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diamond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diamond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diamond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 advClick="0" advTm="9000">
    <p:diamond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9000">
    <p:diamond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 advClick="0" advTm="9000">
    <p:diamond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 advClick="0" advTm="9000">
    <p:diamond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diamond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9000">
    <p:diamond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 advClick="0" advTm="9000">
    <p:diamond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slow" advClick="0" advTm="9000">
    <p:diamond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03ED947-EF90-7E4E-AC99-E45921ED37F3}" type="datetimeFigureOut">
              <a:rPr lang="en-US" smtClean="0"/>
              <a:pPr/>
              <a:t>7/22/2010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9790608-F12C-6041-B301-E950665C8D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ransition spd="slow" advClick="0" advTm="9000">
    <p:diamond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dle.net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6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.pd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Pebbles, Sand and Silt</a:t>
            </a:r>
            <a:endParaRPr lang="en-US" sz="8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scientists study rocks?</a:t>
            </a:r>
            <a:endParaRPr lang="en-US" dirty="0"/>
          </a:p>
        </p:txBody>
      </p:sp>
      <p:pic>
        <p:nvPicPr>
          <p:cNvPr id="4" name="Picture 3" descr="rock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2" y="4183213"/>
            <a:ext cx="1930400" cy="1460500"/>
          </a:xfrm>
          <a:prstGeom prst="rect">
            <a:avLst/>
          </a:prstGeom>
        </p:spPr>
      </p:pic>
      <p:pic>
        <p:nvPicPr>
          <p:cNvPr id="6" name="Picture 5" descr="rock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084" y="330935"/>
            <a:ext cx="2887718" cy="3128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8300" y="1189823"/>
            <a:ext cx="4043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Earth &amp; Space Science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4352" y="6284890"/>
            <a:ext cx="219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Essential Question: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9555" y="2215166"/>
            <a:ext cx="34619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Grade 2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8000">
    <p:newsflash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River Rocks…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rive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212121" y="1396332"/>
            <a:ext cx="2247440" cy="2460622"/>
          </a:xfrm>
        </p:spPr>
      </p:pic>
      <p:pic>
        <p:nvPicPr>
          <p:cNvPr id="5" name="Picture 4" descr="riverrock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61" y="4199010"/>
            <a:ext cx="1792969" cy="1341592"/>
          </a:xfrm>
          <a:prstGeom prst="rect">
            <a:avLst/>
          </a:prstGeom>
        </p:spPr>
      </p:pic>
      <p:pic>
        <p:nvPicPr>
          <p:cNvPr id="6" name="Picture 5" descr="riverrocks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2673" y="2346593"/>
            <a:ext cx="2203375" cy="16525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2535" y="5540602"/>
            <a:ext cx="1591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Stones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2536" y="2346593"/>
            <a:ext cx="1883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River</a:t>
            </a:r>
            <a:endParaRPr lang="en-US" sz="5400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8438" y="1707613"/>
            <a:ext cx="2657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  </a:t>
            </a:r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Large Gravel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600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River Rocks…</a:t>
            </a:r>
            <a:endParaRPr lang="en-US" dirty="0"/>
          </a:p>
        </p:txBody>
      </p:sp>
      <p:pic>
        <p:nvPicPr>
          <p:cNvPr id="4" name="Content Placeholder 3" descr="Boulde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216617" y="2765234"/>
            <a:ext cx="3251916" cy="2432915"/>
          </a:xfrm>
        </p:spPr>
      </p:pic>
      <p:sp>
        <p:nvSpPr>
          <p:cNvPr id="5" name="TextBox 4"/>
          <p:cNvSpPr txBox="1"/>
          <p:nvPr/>
        </p:nvSpPr>
        <p:spPr>
          <a:xfrm>
            <a:off x="4616511" y="5498661"/>
            <a:ext cx="1431802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n-US" sz="3200" dirty="0" smtClean="0"/>
              <a:t>Boulder</a:t>
            </a:r>
            <a:endParaRPr lang="en-US" sz="3200" dirty="0"/>
          </a:p>
        </p:txBody>
      </p:sp>
      <p:pic>
        <p:nvPicPr>
          <p:cNvPr id="6" name="Picture 5" descr="grav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607" y="2218574"/>
            <a:ext cx="2480877" cy="1865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23720" y="4329112"/>
            <a:ext cx="144321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2Left"/>
              <a:lightRig rig="threePt" dir="t"/>
            </a:scene3d>
          </a:bodyPr>
          <a:lstStyle/>
          <a:p>
            <a:r>
              <a:rPr lang="en-US" sz="3200" dirty="0" smtClean="0"/>
              <a:t>Gravel</a:t>
            </a:r>
            <a:endParaRPr lang="en-US" sz="3200" dirty="0"/>
          </a:p>
        </p:txBody>
      </p:sp>
      <p:pic>
        <p:nvPicPr>
          <p:cNvPr id="8" name="Picture 7" descr="san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7298" y="2224087"/>
            <a:ext cx="1428750" cy="1143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10125" y="3367087"/>
            <a:ext cx="1255923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Sand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0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Bigger Rocks….</a:t>
            </a:r>
            <a:endParaRPr lang="en-US" dirty="0"/>
          </a:p>
        </p:txBody>
      </p:sp>
      <p:pic>
        <p:nvPicPr>
          <p:cNvPr id="4" name="Content Placeholder 3" descr="Mountain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660140" y="2869305"/>
            <a:ext cx="3506631" cy="2629973"/>
          </a:xfrm>
        </p:spPr>
      </p:pic>
      <p:pic>
        <p:nvPicPr>
          <p:cNvPr id="5" name="Picture 4" descr="mountain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48" y="1989473"/>
            <a:ext cx="2896730" cy="43354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1848" y="1803043"/>
            <a:ext cx="3876541" cy="1066262"/>
          </a:xfrm>
          <a:prstGeom prst="rect">
            <a:avLst/>
          </a:prstGeom>
          <a:noFill/>
        </p:spPr>
        <p:txBody>
          <a:bodyPr wrap="square" rtlCol="0">
            <a:prstTxWarp prst="textFadeUp">
              <a:avLst/>
            </a:prstTxWarp>
            <a:spAutoFit/>
          </a:bodyPr>
          <a:lstStyle/>
          <a:p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</a:rPr>
              <a:t>Mountains</a:t>
            </a:r>
            <a:endParaRPr lang="en-US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6000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1921"/>
            <a:ext cx="8153400" cy="62126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Why do people collect rocks?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52589"/>
            <a:ext cx="210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Essential Question:</a:t>
            </a:r>
            <a:endParaRPr lang="en-US" dirty="0"/>
          </a:p>
        </p:txBody>
      </p:sp>
      <p:pic>
        <p:nvPicPr>
          <p:cNvPr id="6" name="Picture 5" descr="rockcolb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420" y="1617443"/>
            <a:ext cx="3193728" cy="2398845"/>
          </a:xfrm>
          <a:prstGeom prst="rect">
            <a:avLst/>
          </a:prstGeom>
        </p:spPr>
      </p:pic>
      <p:pic>
        <p:nvPicPr>
          <p:cNvPr id="7" name="Picture 6" descr="rock-collection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167" y="4595838"/>
            <a:ext cx="2876550" cy="2015544"/>
          </a:xfrm>
          <a:prstGeom prst="rect">
            <a:avLst/>
          </a:prstGeom>
        </p:spPr>
      </p:pic>
      <p:pic>
        <p:nvPicPr>
          <p:cNvPr id="8" name="Picture 7" descr="rockcolle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5503" y="4171950"/>
            <a:ext cx="2343715" cy="2203092"/>
          </a:xfrm>
          <a:prstGeom prst="rect">
            <a:avLst/>
          </a:prstGeom>
        </p:spPr>
      </p:pic>
      <p:pic>
        <p:nvPicPr>
          <p:cNvPr id="9" name="Picture 8" descr="rockcolltool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74253" y="81164"/>
            <a:ext cx="990600" cy="962025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1"/>
          </p:nvPr>
        </p:nvSpPr>
        <p:spPr>
          <a:xfrm>
            <a:off x="612648" y="1390918"/>
            <a:ext cx="8153400" cy="4984124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11" name="Picture 10" descr="rockcol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0800000">
            <a:off x="679200" y="2515851"/>
            <a:ext cx="2038242" cy="1383839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doing this?</a:t>
            </a:r>
            <a:endParaRPr lang="en-US" dirty="0"/>
          </a:p>
        </p:txBody>
      </p:sp>
      <p:pic>
        <p:nvPicPr>
          <p:cNvPr id="4" name="Content Placeholder 3" descr="diggingbeach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300474" y="228600"/>
            <a:ext cx="847725" cy="857250"/>
          </a:xfrm>
        </p:spPr>
      </p:pic>
      <p:pic>
        <p:nvPicPr>
          <p:cNvPr id="5" name="Picture 4" descr="dig beach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50" y="1923245"/>
            <a:ext cx="2857500" cy="3810000"/>
          </a:xfrm>
          <a:prstGeom prst="rect">
            <a:avLst/>
          </a:prstGeom>
        </p:spPr>
      </p:pic>
      <p:pic>
        <p:nvPicPr>
          <p:cNvPr id="6" name="Picture 5" descr="digbeach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8199" y="2809875"/>
            <a:ext cx="933450" cy="1238250"/>
          </a:xfrm>
          <a:prstGeom prst="rect">
            <a:avLst/>
          </a:prstGeom>
        </p:spPr>
      </p:pic>
      <p:pic>
        <p:nvPicPr>
          <p:cNvPr id="7" name="Picture 6" descr="beachwat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305" y="2476500"/>
            <a:ext cx="1480802" cy="1480802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What is the importance of rocks in our everyday lives?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How could we live without rocks?</a:t>
            </a:r>
          </a:p>
          <a:p>
            <a:pPr lvl="0">
              <a:buNone/>
            </a:pPr>
            <a:endParaRPr lang="en-US" sz="1200" dirty="0" smtClean="0">
              <a:latin typeface="Arial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12648" y="52589"/>
            <a:ext cx="2104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Essential Question:</a:t>
            </a:r>
            <a:endParaRPr lang="en-US" dirty="0"/>
          </a:p>
        </p:txBody>
      </p:sp>
      <p:pic>
        <p:nvPicPr>
          <p:cNvPr id="5" name="Picture 4" descr="Chrur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878" y="2426455"/>
            <a:ext cx="1084064" cy="1445419"/>
          </a:xfrm>
          <a:prstGeom prst="rect">
            <a:avLst/>
          </a:prstGeom>
        </p:spPr>
      </p:pic>
      <p:pic>
        <p:nvPicPr>
          <p:cNvPr id="6" name="Picture 5" descr="schoolve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919" y="2483740"/>
            <a:ext cx="3689352" cy="2776268"/>
          </a:xfrm>
          <a:prstGeom prst="rect">
            <a:avLst/>
          </a:prstGeom>
        </p:spPr>
      </p:pic>
      <p:pic>
        <p:nvPicPr>
          <p:cNvPr id="7" name="Picture 6" descr="stair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0045" y="2194636"/>
            <a:ext cx="1777284" cy="2665926"/>
          </a:xfrm>
          <a:prstGeom prst="rect">
            <a:avLst/>
          </a:prstGeom>
        </p:spPr>
      </p:pic>
      <p:pic>
        <p:nvPicPr>
          <p:cNvPr id="8" name="Picture 7" descr="sidewalks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735" y="4499431"/>
            <a:ext cx="2394853" cy="1596569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Rocks…</a:t>
            </a:r>
            <a:endParaRPr lang="en-US" dirty="0"/>
          </a:p>
        </p:txBody>
      </p:sp>
      <p:pic>
        <p:nvPicPr>
          <p:cNvPr id="4" name="Content Placeholder 3" descr="bridges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1999" y="5140736"/>
            <a:ext cx="1813768" cy="1362341"/>
          </a:xfrm>
        </p:spPr>
      </p:pic>
      <p:pic>
        <p:nvPicPr>
          <p:cNvPr id="5" name="Picture 4" descr="use build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8226" y="1747075"/>
            <a:ext cx="1895475" cy="1696756"/>
          </a:xfrm>
          <a:prstGeom prst="rect">
            <a:avLst/>
          </a:prstGeom>
        </p:spPr>
      </p:pic>
      <p:pic>
        <p:nvPicPr>
          <p:cNvPr id="6" name="Picture 5" descr="use road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3305" y="3644278"/>
            <a:ext cx="2285962" cy="1722091"/>
          </a:xfrm>
          <a:prstGeom prst="rect">
            <a:avLst/>
          </a:prstGeom>
        </p:spPr>
      </p:pic>
      <p:pic>
        <p:nvPicPr>
          <p:cNvPr id="7" name="Picture 6" descr="usestatu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50" y="2529649"/>
            <a:ext cx="3667125" cy="3667125"/>
          </a:xfrm>
          <a:prstGeom prst="rect">
            <a:avLst/>
          </a:prstGeom>
        </p:spPr>
      </p:pic>
      <p:pic>
        <p:nvPicPr>
          <p:cNvPr id="8" name="Picture 7" descr="userockwal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1999" y="191808"/>
            <a:ext cx="1366093" cy="10273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6766" y="2027104"/>
            <a:ext cx="112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Statues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12655" y="2170323"/>
            <a:ext cx="8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Houses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7755" y="4164376"/>
            <a:ext cx="90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Roads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623305" y="6196774"/>
            <a:ext cx="86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Bridges</a:t>
            </a:r>
            <a:endParaRPr lang="en-US" dirty="0"/>
          </a:p>
        </p:txBody>
      </p:sp>
    </p:spTree>
  </p:cSld>
  <p:clrMapOvr>
    <a:masterClrMapping/>
  </p:clrMapOvr>
  <p:transition spd="slow" advClick="0" advTm="6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Explorations…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What’s in dirt?</a:t>
            </a:r>
          </a:p>
          <a:p>
            <a:r>
              <a:rPr lang="en-US" dirty="0" smtClean="0"/>
              <a:t>Are all soils the same?</a:t>
            </a:r>
          </a:p>
          <a:p>
            <a:r>
              <a:rPr lang="en-US" dirty="0" smtClean="0"/>
              <a:t>How do soils differ?</a:t>
            </a:r>
            <a:endParaRPr lang="en-US" dirty="0"/>
          </a:p>
        </p:txBody>
      </p:sp>
      <p:pic>
        <p:nvPicPr>
          <p:cNvPr id="4" name="Picture 3" descr="thinking bubble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1316" y="3067050"/>
            <a:ext cx="2809875" cy="3028950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are these soils different?</a:t>
            </a:r>
            <a:endParaRPr lang="en-US" dirty="0"/>
          </a:p>
        </p:txBody>
      </p:sp>
      <p:pic>
        <p:nvPicPr>
          <p:cNvPr id="4" name="Content Placeholder 3" descr="desert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750819" y="5389674"/>
            <a:ext cx="1209675" cy="809625"/>
          </a:xfrm>
        </p:spPr>
      </p:pic>
      <p:pic>
        <p:nvPicPr>
          <p:cNvPr id="5" name="Picture 4" descr="soil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6932" y="2000249"/>
            <a:ext cx="1228725" cy="923925"/>
          </a:xfrm>
          <a:prstGeom prst="rect">
            <a:avLst/>
          </a:prstGeom>
        </p:spPr>
      </p:pic>
      <p:pic>
        <p:nvPicPr>
          <p:cNvPr id="6" name="Picture 5" descr="soil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9676" y="3351861"/>
            <a:ext cx="1352550" cy="1000125"/>
          </a:xfrm>
          <a:prstGeom prst="rect">
            <a:avLst/>
          </a:prstGeom>
        </p:spPr>
      </p:pic>
      <p:pic>
        <p:nvPicPr>
          <p:cNvPr id="7" name="Picture 6" descr="wetlandssooi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331" y="3172859"/>
            <a:ext cx="2803502" cy="2103770"/>
          </a:xfrm>
          <a:prstGeom prst="rect">
            <a:avLst/>
          </a:prstGeom>
        </p:spPr>
      </p:pic>
      <p:pic>
        <p:nvPicPr>
          <p:cNvPr id="8" name="Picture 7" descr="soilsand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7797" y="3761436"/>
            <a:ext cx="1028700" cy="1181100"/>
          </a:xfrm>
          <a:prstGeom prst="rect">
            <a:avLst/>
          </a:prstGeom>
        </p:spPr>
      </p:pic>
      <p:pic>
        <p:nvPicPr>
          <p:cNvPr id="9" name="Picture 8" descr="soilwe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2380" y="1833562"/>
            <a:ext cx="895350" cy="1057275"/>
          </a:xfrm>
          <a:prstGeom prst="rect">
            <a:avLst/>
          </a:prstGeom>
        </p:spPr>
      </p:pic>
      <p:pic>
        <p:nvPicPr>
          <p:cNvPr id="10" name="Picture 9" descr="dessoiil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3397" y="5389674"/>
            <a:ext cx="1428750" cy="1076325"/>
          </a:xfrm>
          <a:prstGeom prst="rect">
            <a:avLst/>
          </a:prstGeom>
        </p:spPr>
      </p:pic>
      <p:pic>
        <p:nvPicPr>
          <p:cNvPr id="11" name="Picture 10" descr="outdoors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41998" y="1814512"/>
            <a:ext cx="1428750" cy="1076325"/>
          </a:xfrm>
          <a:prstGeom prst="rect">
            <a:avLst/>
          </a:prstGeom>
        </p:spPr>
      </p:pic>
    </p:spTree>
  </p:cSld>
  <p:clrMapOvr>
    <a:masterClrMapping/>
  </p:clrMapOvr>
  <p:transition spd="slow" advClick="0" advTm="8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Do you have an answer for these questions?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 do scientists study rocks?</a:t>
            </a:r>
          </a:p>
          <a:p>
            <a:r>
              <a:rPr lang="en-US" dirty="0" smtClean="0"/>
              <a:t>Why do people collect rocks?</a:t>
            </a:r>
          </a:p>
          <a:p>
            <a:r>
              <a:rPr lang="en-US" dirty="0" smtClean="0"/>
              <a:t>What is the importance of rocks in our everyday lives?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1075" y="4494727"/>
            <a:ext cx="3902299" cy="89102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-380"/>
              </a:avLst>
            </a:prstTxWarp>
            <a:spAutoFit/>
          </a:bodyPr>
          <a:lstStyle/>
          <a:p>
            <a:r>
              <a:rPr lang="en-US" dirty="0" smtClean="0"/>
              <a:t>Think about it…</a:t>
            </a:r>
          </a:p>
          <a:p>
            <a:r>
              <a:rPr lang="en-US" dirty="0" smtClean="0"/>
              <a:t>  do you have any ideas?</a:t>
            </a:r>
            <a:endParaRPr lang="en-US" dirty="0"/>
          </a:p>
        </p:txBody>
      </p:sp>
      <p:pic>
        <p:nvPicPr>
          <p:cNvPr id="7" name="Picture 6" descr="bubb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14" y="4147641"/>
            <a:ext cx="1177515" cy="881078"/>
          </a:xfrm>
          <a:prstGeom prst="rect">
            <a:avLst/>
          </a:prstGeom>
        </p:spPr>
      </p:pic>
      <p:pic>
        <p:nvPicPr>
          <p:cNvPr id="8" name="Picture 7" descr="thinking bubble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924" y="4147641"/>
            <a:ext cx="1493949" cy="1610426"/>
          </a:xfrm>
          <a:prstGeom prst="rect">
            <a:avLst/>
          </a:prstGeom>
        </p:spPr>
      </p:pic>
    </p:spTree>
  </p:cSld>
  <p:clrMapOvr>
    <a:masterClrMapping/>
  </p:clrMapOvr>
  <p:transition spd="slow" advClick="0" advTm="9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&amp; Space Science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Statement of enduring knowledge:</a:t>
            </a:r>
          </a:p>
          <a:p>
            <a:r>
              <a:rPr lang="en-US" dirty="0" smtClean="0"/>
              <a:t>The earth and earth materials as we know them today have developed over long periods of time, through continual change and processes.</a:t>
            </a:r>
            <a:endParaRPr lang="en-US" dirty="0"/>
          </a:p>
        </p:txBody>
      </p:sp>
    </p:spTree>
  </p:cSld>
  <p:clrMapOvr>
    <a:masterClrMapping/>
  </p:clrMapOvr>
  <p:transition spd="slow" advClick="0" advTm="8000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Statement of enduring knowledge:</a:t>
            </a:r>
          </a:p>
          <a:p>
            <a:r>
              <a:rPr lang="en-US" dirty="0" smtClean="0"/>
              <a:t>The earth and earth materials as we know them today have developed over long periods of time, through continual change and processes.</a:t>
            </a:r>
          </a:p>
          <a:p>
            <a:endParaRPr lang="en-US" dirty="0"/>
          </a:p>
        </p:txBody>
      </p:sp>
    </p:spTree>
  </p:cSld>
  <p:clrMapOvr>
    <a:masterClrMapping/>
  </p:clrMapOvr>
  <p:transition spd="slow" advClick="0" advTm="8000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this…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ESS1 (K-2)–1</a:t>
            </a:r>
          </a:p>
          <a:p>
            <a:pPr>
              <a:buNone/>
            </a:pPr>
            <a:r>
              <a:rPr lang="en-US" b="1" dirty="0" smtClean="0"/>
              <a:t>Students demonstrate an understanding of earth materials by …</a:t>
            </a:r>
          </a:p>
          <a:p>
            <a:r>
              <a:rPr lang="en-US" b="1" dirty="0" smtClean="0"/>
              <a:t>1a describing, comparing, and </a:t>
            </a:r>
            <a:r>
              <a:rPr lang="en-US" dirty="0" smtClean="0"/>
              <a:t>sorting rocks and soils by similar or different physical properties (e.g., size, shape, color, texture, smell, weight).</a:t>
            </a:r>
          </a:p>
          <a:p>
            <a:r>
              <a:rPr lang="en-US" b="1" dirty="0" smtClean="0"/>
              <a:t>1b recording observations/data </a:t>
            </a:r>
            <a:r>
              <a:rPr lang="en-US" dirty="0" smtClean="0"/>
              <a:t>about physical properties.</a:t>
            </a:r>
          </a:p>
          <a:p>
            <a:r>
              <a:rPr lang="en-US" b="1" dirty="0" smtClean="0"/>
              <a:t>1c using attributes of </a:t>
            </a:r>
            <a:r>
              <a:rPr lang="en-US" dirty="0" smtClean="0"/>
              <a:t>properties to state why objects are grouped together (e.g., rocks that are shiny or not</a:t>
            </a:r>
          </a:p>
          <a:p>
            <a:pPr>
              <a:buNone/>
            </a:pPr>
            <a:r>
              <a:rPr lang="en-US" dirty="0" smtClean="0"/>
              <a:t>    shiny).</a:t>
            </a:r>
            <a:endParaRPr lang="en-US" dirty="0"/>
          </a:p>
        </p:txBody>
      </p:sp>
    </p:spTree>
  </p:cSld>
  <p:clrMapOvr>
    <a:masterClrMapping/>
  </p:clrMapOvr>
  <p:transition spd="slow" advClick="0" advTm="10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how about this one?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811370" y="1996226"/>
            <a:ext cx="79516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u="sng" dirty="0" smtClean="0">
                <a:solidFill>
                  <a:srgbClr val="FF0000"/>
                </a:solidFill>
              </a:rPr>
              <a:t>Assessment Target</a:t>
            </a:r>
            <a:r>
              <a:rPr lang="en-US" sz="2800" b="1" dirty="0" smtClean="0">
                <a:solidFill>
                  <a:srgbClr val="FF0000"/>
                </a:solidFill>
              </a:rPr>
              <a:t>: (K-4)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Given certain earth materials (soils, rocks or minerals) use physical properties to sort, classify, and describe them.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7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Unit…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3200" y="2135758"/>
            <a:ext cx="880533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Students will investigate rocks and other earth materials (sand, silt, clay, soil).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Students will conduct experiments.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Students will sort and classify earth materials by looking at their physical properties and attributes.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Students will keep scientist journals to record predictions, observations, and claims and evidence.</a:t>
            </a:r>
            <a:endParaRPr lang="en-US" sz="3200" dirty="0"/>
          </a:p>
        </p:txBody>
      </p:sp>
    </p:spTree>
  </p:cSld>
  <p:clrMapOvr>
    <a:masterClrMapping/>
  </p:clrMapOvr>
  <p:transition spd="slow" advClick="0" advTm="12000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PowerPoint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1986844"/>
            <a:ext cx="7620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Students will create a PowerPoint presentation slide with a partner that demonstrates some of the new learning acquired as result of this unit.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3888954"/>
            <a:ext cx="73716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Students will use Wordle.net to share and record (in a fun way) some words learned in rock classification and sorting.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Click="0" advTm="12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www.wordle.net</a:t>
            </a:r>
            <a:r>
              <a:rPr lang="en-US" dirty="0" smtClean="0"/>
              <a:t> Sample</a:t>
            </a:r>
            <a:endParaRPr lang="en-US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380724" y="1600200"/>
            <a:ext cx="661750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9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Scientist Journal Checklist &amp; Rubric</a:t>
            </a:r>
            <a:endParaRPr lang="en-US" dirty="0"/>
          </a:p>
        </p:txBody>
      </p:sp>
      <p:pic>
        <p:nvPicPr>
          <p:cNvPr id="5" name="Picture 4" descr="portfolio checklis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828" y="1600200"/>
            <a:ext cx="3366855" cy="4594766"/>
          </a:xfrm>
          <a:prstGeom prst="rect">
            <a:avLst/>
          </a:prstGeom>
        </p:spPr>
      </p:pic>
      <p:graphicFrame>
        <p:nvGraphicFramePr>
          <p:cNvPr id="2051" name="Content Placeholder 3"/>
          <p:cNvGraphicFramePr>
            <a:graphicFrameLocks noChangeAspect="1"/>
          </p:cNvGraphicFramePr>
          <p:nvPr/>
        </p:nvGraphicFramePr>
        <p:xfrm>
          <a:off x="4118878" y="3153082"/>
          <a:ext cx="4647170" cy="1714349"/>
        </p:xfrm>
        <a:graphic>
          <a:graphicData uri="http://schemas.openxmlformats.org/presentationml/2006/ole">
            <p:oleObj spid="_x0000_s2051" name="Document" r:id="rId5" imgW="6084561" imgH="2242607" progId="">
              <p:embed/>
            </p:oleObj>
          </a:graphicData>
        </a:graphic>
      </p:graphicFrame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slow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5004"/>
            <a:ext cx="8153400" cy="794196"/>
          </a:xfrm>
        </p:spPr>
        <p:txBody>
          <a:bodyPr>
            <a:normAutofit fontScale="90000"/>
          </a:bodyPr>
          <a:lstStyle/>
          <a:p>
            <a:pPr lvl="0"/>
            <a:r>
              <a:rPr lang="en-US" sz="27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27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7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r>
              <a:rPr lang="en-US" sz="27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Criteria Checklist for PowerPoint Project</a:t>
            </a:r>
            <a:r>
              <a:rPr lang="en-US" sz="1800" dirty="0" smtClean="0">
                <a:latin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</a:rPr>
            </a:b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48424" y="2163651"/>
            <a:ext cx="3647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lang="en-US" b="1" i="1" dirty="0" smtClean="0">
                <a:solidFill>
                  <a:srgbClr val="0070C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PowerPoint Slide Must Haves…</a:t>
            </a:r>
            <a:endParaRPr lang="en-US" sz="2000" dirty="0" smtClean="0">
              <a:latin typeface="Arial" pitchFamily="34" charset="0"/>
            </a:endParaRPr>
          </a:p>
        </p:txBody>
      </p:sp>
      <p:graphicFrame>
        <p:nvGraphicFramePr>
          <p:cNvPr id="11" name="Content Placeholder 10"/>
          <p:cNvGraphicFramePr>
            <a:graphicFrameLocks noChangeAspect="1"/>
          </p:cNvGraphicFramePr>
          <p:nvPr>
            <p:ph sz="quarter" idx="1"/>
          </p:nvPr>
        </p:nvGraphicFramePr>
        <p:xfrm>
          <a:off x="1466727" y="2691685"/>
          <a:ext cx="6084888" cy="3106738"/>
        </p:xfrm>
        <a:graphic>
          <a:graphicData uri="http://schemas.openxmlformats.org/presentationml/2006/ole">
            <p:oleObj spid="_x0000_s3076" name="Document" r:id="rId4" imgW="6084561" imgH="3107201" progId="">
              <p:embed/>
            </p:oleObj>
          </a:graphicData>
        </a:graphic>
      </p:graphicFrame>
    </p:spTree>
  </p:cSld>
  <p:clrMapOvr>
    <a:masterClrMapping/>
  </p:clrMapOvr>
  <p:transition spd="slow" advClick="0" advTm="10000">
    <p:diamond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isometricOffAxis1Right"/>
              <a:lightRig rig="threePt" dir="t"/>
            </a:scene3d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NECAP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0164" y="2853369"/>
            <a:ext cx="7171981" cy="3106755"/>
          </a:xfrm>
        </p:spPr>
        <p:txBody>
          <a:bodyPr>
            <a:scene3d>
              <a:camera prst="isometricOffAxis2Right"/>
              <a:lightRig rig="threePt" dir="t"/>
            </a:scene3d>
          </a:bodyPr>
          <a:lstStyle/>
          <a:p>
            <a:pPr>
              <a:buNone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You are getting ready for the </a:t>
            </a:r>
          </a:p>
          <a:p>
            <a:pPr>
              <a:buNone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r>
              <a:rPr lang="en-US" sz="4400" baseline="30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</a:t>
            </a: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grade Science NECAP… </a:t>
            </a:r>
          </a:p>
          <a:p>
            <a:pPr>
              <a:buNone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keep up the good work!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slow" advClick="0" advTm="15000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 &amp; Space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</a:rPr>
              <a:t>Assessment Target</a:t>
            </a:r>
            <a:r>
              <a:rPr lang="en-US" b="1" dirty="0" smtClean="0">
                <a:solidFill>
                  <a:srgbClr val="FF0000"/>
                </a:solidFill>
              </a:rPr>
              <a:t>: (K-4)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Given certain earth materials (soils, rocks or minerals) use physical properties to sort, classify, and describe them.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8000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GSE’s – Earth &amp; Space Science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dirty="0" smtClean="0"/>
              <a:t>ESS1 (K-2)–1</a:t>
            </a:r>
          </a:p>
          <a:p>
            <a:pPr>
              <a:buNone/>
            </a:pPr>
            <a:r>
              <a:rPr lang="en-US" b="1" dirty="0" smtClean="0"/>
              <a:t>Students demonstrate an understanding of earth materials by …</a:t>
            </a:r>
          </a:p>
          <a:p>
            <a:r>
              <a:rPr lang="en-US" b="1" dirty="0" smtClean="0"/>
              <a:t>1a describing, comparing, and </a:t>
            </a:r>
            <a:r>
              <a:rPr lang="en-US" dirty="0" smtClean="0"/>
              <a:t>sorting rocks and soils by similar or different physical properties (e.g., size, shape, color, texture, smell, weight).</a:t>
            </a:r>
          </a:p>
          <a:p>
            <a:r>
              <a:rPr lang="en-US" b="1" dirty="0" smtClean="0"/>
              <a:t>1b recording observations/data </a:t>
            </a:r>
            <a:r>
              <a:rPr lang="en-US" dirty="0" smtClean="0"/>
              <a:t>about physical properties.</a:t>
            </a:r>
          </a:p>
          <a:p>
            <a:r>
              <a:rPr lang="en-US" b="1" dirty="0" smtClean="0"/>
              <a:t>1c using attributes of </a:t>
            </a:r>
            <a:r>
              <a:rPr lang="en-US" dirty="0" smtClean="0"/>
              <a:t>properties to state why objects are grouped together (e.g., rocks that are shiny or not</a:t>
            </a:r>
          </a:p>
          <a:p>
            <a:pPr>
              <a:buNone/>
            </a:pPr>
            <a:r>
              <a:rPr lang="en-US" dirty="0" smtClean="0"/>
              <a:t>    shiny).</a:t>
            </a:r>
            <a:endParaRPr lang="en-US" dirty="0"/>
          </a:p>
        </p:txBody>
      </p:sp>
    </p:spTree>
  </p:cSld>
  <p:clrMapOvr>
    <a:masterClrMapping/>
  </p:clrMapOvr>
  <p:transition spd="slow" advClick="0" advTm="14000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riverrocks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451494" y="4229100"/>
            <a:ext cx="1447800" cy="108585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256985" y="4920715"/>
            <a:ext cx="3474891" cy="86309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geologist is a SCIENTIST who studies the earth and earth materials such as rocks. </a:t>
            </a:r>
            <a:endParaRPr lang="en-US" dirty="0"/>
          </a:p>
        </p:txBody>
      </p:sp>
      <p:sp>
        <p:nvSpPr>
          <p:cNvPr id="7" name="Text Placeholder 6"/>
          <p:cNvSpPr txBox="1">
            <a:spLocks noGrp="1"/>
          </p:cNvSpPr>
          <p:nvPr>
            <p:ph type="body" sz="quarter" idx="1"/>
          </p:nvPr>
        </p:nvSpPr>
        <p:spPr>
          <a:xfrm>
            <a:off x="2754217" y="2914704"/>
            <a:ext cx="1619480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GEOLOGIST</a:t>
            </a: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quarter" idx="2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-44620" r="-44620"/>
              <a:stretch>
                <a:fillRect/>
              </a:stretch>
            </p:blipFill>
          </mc:Choice>
          <mc:Fallback>
            <p:blipFill>
              <a:blip r:embed="rId5"/>
              <a:srcRect l="-44620" r="-44620"/>
              <a:stretch>
                <a:fillRect/>
              </a:stretch>
            </p:blipFill>
          </mc:Fallback>
        </mc:AlternateContent>
        <p:spPr>
          <a:xfrm>
            <a:off x="894597" y="3314814"/>
            <a:ext cx="3108058" cy="2138536"/>
          </a:xfrm>
        </p:spPr>
      </p:pic>
      <p:sp>
        <p:nvSpPr>
          <p:cNvPr id="9" name="Text Placeholder 6"/>
          <p:cNvSpPr txBox="1">
            <a:spLocks noGrp="1"/>
          </p:cNvSpPr>
          <p:nvPr>
            <p:ph type="title"/>
          </p:nvPr>
        </p:nvSpPr>
        <p:spPr>
          <a:xfrm>
            <a:off x="533400" y="323304"/>
            <a:ext cx="4939237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is a geologist?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7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Scientists study rocks for different reasons… 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/>
          <a:srcRect t="-44118" b="-44118"/>
          <a:stretch>
            <a:fillRect/>
          </a:stretch>
        </p:blipFill>
        <p:spPr>
          <a:xfrm>
            <a:off x="609600" y="1589567"/>
            <a:ext cx="3886200" cy="4572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844901" y="2192357"/>
            <a:ext cx="3886200" cy="3969210"/>
          </a:xfrm>
        </p:spPr>
        <p:txBody>
          <a:bodyPr>
            <a:normAutofit/>
          </a:bodyPr>
          <a:lstStyle/>
          <a:p>
            <a:r>
              <a:rPr lang="en-US" dirty="0" smtClean="0"/>
              <a:t>Let’s see what kinds of things we can find out from taking a close look at rocks and other earth materials in this unit.</a:t>
            </a:r>
            <a:endParaRPr lang="en-US" dirty="0"/>
          </a:p>
        </p:txBody>
      </p:sp>
    </p:spTree>
  </p:cSld>
  <p:clrMapOvr>
    <a:masterClrMapping/>
  </p:clrMapOvr>
  <p:transition spd="slow" advClick="0" advTm="8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Exploring Three Rocks…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rcRect l="-44620" r="-44620"/>
              <a:stretch>
                <a:fillRect/>
              </a:stretch>
            </p:blipFill>
          </mc:Choice>
          <mc:Fallback>
            <p:blipFill>
              <a:blip r:embed="rId5"/>
              <a:srcRect l="-44620" r="-44620"/>
              <a:stretch>
                <a:fillRect/>
              </a:stretch>
            </p:blipFill>
          </mc:Fallback>
        </mc:AlternateContent>
        <p:spPr>
          <a:xfrm>
            <a:off x="6143291" y="4492404"/>
            <a:ext cx="3521588" cy="1941810"/>
          </a:xfrm>
        </p:spPr>
      </p:pic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12287" y="1587458"/>
            <a:ext cx="1747837" cy="18238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9684543" flipV="1">
            <a:off x="1666215" y="2798240"/>
            <a:ext cx="5198116" cy="40011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Let’s take a look and see what we can find out…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021984" y="4194294"/>
            <a:ext cx="44634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Examine the three rocks…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Color?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Size?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Shape?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Texture?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rot="12066458" flipV="1">
            <a:off x="6485395" y="3367722"/>
            <a:ext cx="1900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are rocks different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0" name="Rectangle 9"/>
          <p:cNvSpPr/>
          <p:nvPr/>
        </p:nvSpPr>
        <p:spPr>
          <a:xfrm rot="20866044">
            <a:off x="2411939" y="1705599"/>
            <a:ext cx="32824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What do you notice?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06011" y="5883007"/>
            <a:ext cx="1351011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GEOLOGIST</a:t>
            </a:r>
            <a:endParaRPr lang="en-US" dirty="0"/>
          </a:p>
        </p:txBody>
      </p:sp>
    </p:spTree>
  </p:cSld>
  <p:clrMapOvr>
    <a:masterClrMapping/>
  </p:clrMapOvr>
  <p:transition spd="slow" advClick="0" advTm="9000">
    <p:diamond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</a:bodyPr>
          <a:lstStyle/>
          <a:p>
            <a:r>
              <a:rPr lang="en-US" b="1" dirty="0" smtClean="0"/>
              <a:t>Volcanic Rocks…</a:t>
            </a:r>
            <a:endParaRPr lang="en-US" b="1" dirty="0"/>
          </a:p>
        </p:txBody>
      </p:sp>
      <p:pic>
        <p:nvPicPr>
          <p:cNvPr id="4" name="Content Placeholder 3" descr="scoria500 (1)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5705854" y="2601533"/>
            <a:ext cx="1557830" cy="1184856"/>
          </a:xfrm>
        </p:spPr>
      </p:pic>
      <p:pic>
        <p:nvPicPr>
          <p:cNvPr id="5" name="Picture 4" descr="basalt_hawai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869" y="2247900"/>
            <a:ext cx="1511300" cy="1181100"/>
          </a:xfrm>
          <a:prstGeom prst="rect">
            <a:avLst/>
          </a:prstGeom>
        </p:spPr>
      </p:pic>
      <p:pic>
        <p:nvPicPr>
          <p:cNvPr id="6" name="Picture 5" descr="tuf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879635" flipH="1">
            <a:off x="3048088" y="4006108"/>
            <a:ext cx="1219719" cy="1856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19730" y="5254580"/>
            <a:ext cx="1043188" cy="614031"/>
          </a:xfrm>
          <a:prstGeom prst="rect">
            <a:avLst/>
          </a:prstGeom>
          <a:noFill/>
        </p:spPr>
        <p:txBody>
          <a:bodyPr wrap="none" rtlCol="0">
            <a:prstTxWarp prst="textChevronInverted">
              <a:avLst/>
            </a:prstTxWarp>
            <a:spAutoFit/>
          </a:bodyPr>
          <a:lstStyle/>
          <a:p>
            <a:r>
              <a:rPr lang="en-US" b="1" dirty="0" smtClean="0"/>
              <a:t>Tuff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37173" y="2962141"/>
            <a:ext cx="1132028" cy="66691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b="1" dirty="0" smtClean="0"/>
              <a:t>S</a:t>
            </a:r>
            <a:r>
              <a:rPr lang="en-US" sz="2000" b="1" dirty="0" smtClean="0"/>
              <a:t>c</a:t>
            </a:r>
            <a:r>
              <a:rPr lang="en-US" b="1" dirty="0" smtClean="0"/>
              <a:t>oria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23504" y="2601533"/>
            <a:ext cx="1300765" cy="528033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2000" b="1" dirty="0" smtClean="0">
                <a:effectLst/>
              </a:rPr>
              <a:t>Basalt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ransition spd="slow" advClick="0" advTm="6000">
    <p:push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Volcanoes….</a:t>
            </a:r>
            <a:endParaRPr lang="en-US" dirty="0"/>
          </a:p>
        </p:txBody>
      </p:sp>
      <p:pic>
        <p:nvPicPr>
          <p:cNvPr id="4" name="Content Placeholder 3" descr="vocano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386366" y="2125013"/>
            <a:ext cx="3940935" cy="2627289"/>
          </a:xfrm>
        </p:spPr>
      </p:pic>
      <p:pic>
        <p:nvPicPr>
          <p:cNvPr id="5" name="Picture 4" descr="volcano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6996" y="4971245"/>
            <a:ext cx="2015587" cy="1702829"/>
          </a:xfrm>
          <a:prstGeom prst="rect">
            <a:avLst/>
          </a:prstGeom>
        </p:spPr>
      </p:pic>
      <p:pic>
        <p:nvPicPr>
          <p:cNvPr id="6" name="Picture 5" descr="volca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2888" y="1770845"/>
            <a:ext cx="2423160" cy="320040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push dir="d"/>
    <p:sndAc>
      <p:stSnd>
        <p:snd r:embed="rId2" name="explod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1006</TotalTime>
  <Words>681</Words>
  <Application>Microsoft Office PowerPoint</Application>
  <PresentationFormat>On-screen Show (4:3)</PresentationFormat>
  <Paragraphs>100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Median</vt:lpstr>
      <vt:lpstr>Document</vt:lpstr>
      <vt:lpstr>Pebbles, Sand and Silt</vt:lpstr>
      <vt:lpstr>Earth &amp; Space Science  </vt:lpstr>
      <vt:lpstr>Earth &amp; Space Science</vt:lpstr>
      <vt:lpstr>GSE’s – Earth &amp; Space Science</vt:lpstr>
      <vt:lpstr>What is a geologist?</vt:lpstr>
      <vt:lpstr>Scientists study rocks for different reasons…  </vt:lpstr>
      <vt:lpstr>Exploring Three Rocks…</vt:lpstr>
      <vt:lpstr>Volcanic Rocks…</vt:lpstr>
      <vt:lpstr>Volcanoes….</vt:lpstr>
      <vt:lpstr>River Rocks…</vt:lpstr>
      <vt:lpstr>More River Rocks…</vt:lpstr>
      <vt:lpstr>Even Bigger Rocks….</vt:lpstr>
      <vt:lpstr>Why do people collect rocks?</vt:lpstr>
      <vt:lpstr>Remember doing this?</vt:lpstr>
      <vt:lpstr>What is the importance of rocks in our everyday lives?</vt:lpstr>
      <vt:lpstr>Using Rocks…</vt:lpstr>
      <vt:lpstr>Soil Explorations…</vt:lpstr>
      <vt:lpstr>How are these soils different?</vt:lpstr>
      <vt:lpstr>Do you have an answer for these questions?</vt:lpstr>
      <vt:lpstr>Remember this?</vt:lpstr>
      <vt:lpstr>And this… ?</vt:lpstr>
      <vt:lpstr>And how about this one?</vt:lpstr>
      <vt:lpstr>Our Unit…</vt:lpstr>
      <vt:lpstr>PowerPoint</vt:lpstr>
      <vt:lpstr>www.wordle.net Sample</vt:lpstr>
      <vt:lpstr>Scientist Journal Checklist &amp; Rubric</vt:lpstr>
      <vt:lpstr>  Criteria Checklist for PowerPoint Project </vt:lpstr>
      <vt:lpstr>NECAP</vt:lpstr>
    </vt:vector>
  </TitlesOfParts>
  <Company>WED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Pebbles Sand and Silt</dc:title>
  <dc:creator>Local Admin</dc:creator>
  <cp:lastModifiedBy>Cid</cp:lastModifiedBy>
  <cp:revision>24</cp:revision>
  <dcterms:created xsi:type="dcterms:W3CDTF">2010-07-13T13:11:41Z</dcterms:created>
  <dcterms:modified xsi:type="dcterms:W3CDTF">2010-07-23T03:52:52Z</dcterms:modified>
</cp:coreProperties>
</file>